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Comfortaa Medium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2E1B208-DF20-45AC-A4BB-E495237F020C}">
  <a:tblStyle styleId="{B2E1B208-DF20-45AC-A4BB-E495237F02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Medium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ComfortaaMedium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32de0c74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32de0c74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32de0c74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32de0c74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27c9f614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27c9f614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a5b63ce0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a5b63ce0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249295b4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249295b4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249295b4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249295b4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249295b4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249295b4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27c9f614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27c9f614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32de0c74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32de0c74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249295b4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249295b4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249295b44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249295b44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4751fe6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4751fe6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a5b63ce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a5b63ce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f43e3d7e3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cf43e3d7e3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a5b63ce0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3a5b63ce0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f43e3d7e3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cf43e3d7e3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2d7cc4be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32d7cc4be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2d7cc4be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2d7cc4be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26df7a4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26df7a4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f43e3d7e3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cf43e3d7e3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f43e3d7e3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f43e3d7e3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f43e3d7e3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f43e3d7e3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326df7a44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326df7a44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26df7a44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26df7a44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249295b4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249295b4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249295b4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3249295b4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32de0c74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32de0c74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youtu.be/ST6w9yTMEco" TargetMode="External"/><Relationship Id="rId5" Type="http://schemas.openxmlformats.org/officeDocument/2006/relationships/image" Target="../media/image11.png"/><Relationship Id="rId6" Type="http://schemas.openxmlformats.org/officeDocument/2006/relationships/hyperlink" Target="https://youtu.be/ST6w9yTMEco" TargetMode="External"/><Relationship Id="rId7" Type="http://schemas.openxmlformats.org/officeDocument/2006/relationships/hyperlink" Target="http://drive.google.com/file/d/1koDIphMBXCRI80kkTlwaAJwfy6dVircB/view" TargetMode="External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gif"/><Relationship Id="rId4" Type="http://schemas.openxmlformats.org/officeDocument/2006/relationships/image" Target="../media/image2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38.png"/><Relationship Id="rId9" Type="http://schemas.openxmlformats.org/officeDocument/2006/relationships/image" Target="../media/image19.png"/><Relationship Id="rId5" Type="http://schemas.openxmlformats.org/officeDocument/2006/relationships/image" Target="../media/image34.png"/><Relationship Id="rId6" Type="http://schemas.openxmlformats.org/officeDocument/2006/relationships/image" Target="../media/image24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gif"/><Relationship Id="rId4" Type="http://schemas.openxmlformats.org/officeDocument/2006/relationships/image" Target="../media/image33.gif"/><Relationship Id="rId5" Type="http://schemas.openxmlformats.org/officeDocument/2006/relationships/image" Target="../media/image26.gif"/><Relationship Id="rId6" Type="http://schemas.openxmlformats.org/officeDocument/2006/relationships/image" Target="../media/image32.gif"/><Relationship Id="rId7" Type="http://schemas.openxmlformats.org/officeDocument/2006/relationships/image" Target="../media/image31.gif"/><Relationship Id="rId8" Type="http://schemas.openxmlformats.org/officeDocument/2006/relationships/hyperlink" Target="https://docs.google.com/document/d/1Owd0JMfFRUxUEkqPm16U-3EcHBzyJ0c9hr8RT5sTma4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gamalytic.com" TargetMode="External"/><Relationship Id="rId4" Type="http://schemas.openxmlformats.org/officeDocument/2006/relationships/hyperlink" Target="http://gamalytic.com" TargetMode="External"/><Relationship Id="rId9" Type="http://schemas.openxmlformats.org/officeDocument/2006/relationships/image" Target="../media/image42.png"/><Relationship Id="rId5" Type="http://schemas.openxmlformats.org/officeDocument/2006/relationships/hyperlink" Target="https://slothwerks.medium.com/slothwerks-reflections-on-2020-8d304f8340dd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spreadsheets/d/13Esh7OfC3CZ5mw-C48GQNRVdmrEThGPkdbbcenSVRzw/edit?usp=sharing" TargetMode="External"/><Relationship Id="rId4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Relationship Id="rId6" Type="http://schemas.openxmlformats.org/officeDocument/2006/relationships/image" Target="../media/image51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43.png"/><Relationship Id="rId8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17.png"/><Relationship Id="rId5" Type="http://schemas.openxmlformats.org/officeDocument/2006/relationships/hyperlink" Target="https://thirstyheroes.com" TargetMode="External"/><Relationship Id="rId6" Type="http://schemas.openxmlformats.org/officeDocument/2006/relationships/hyperlink" Target="https://store.steampowered.com/app/1247470/" TargetMode="External"/><Relationship Id="rId7" Type="http://schemas.openxmlformats.org/officeDocument/2006/relationships/hyperlink" Target="https://bitbybitstudios.com/discord" TargetMode="External"/><Relationship Id="rId8" Type="http://schemas.openxmlformats.org/officeDocument/2006/relationships/hyperlink" Target="mailto:sean@bitbybitstudios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tore.steampowered.com/app/1093810/Savior/" TargetMode="External"/><Relationship Id="rId4" Type="http://schemas.openxmlformats.org/officeDocument/2006/relationships/hyperlink" Target="https://brewfiz.com" TargetMode="External"/><Relationship Id="rId9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3.jp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529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" y="0"/>
            <a:ext cx="914234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4150" y="2715800"/>
            <a:ext cx="7776900" cy="15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2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he approachable deckbuilding dungeon crawler </a:t>
            </a:r>
            <a:endParaRPr sz="2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for when you need a quick escape!</a:t>
            </a:r>
            <a:endParaRPr sz="1700">
              <a:solidFill>
                <a:schemeClr val="dk1"/>
              </a:solidFill>
              <a:highlight>
                <a:srgbClr val="21212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2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💿 </a:t>
            </a:r>
            <a:r>
              <a:rPr lang="en" sz="15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PC, Switch, Mobile</a:t>
            </a:r>
            <a:br>
              <a:rPr lang="en" sz="15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📅</a:t>
            </a:r>
            <a:r>
              <a:rPr lang="en" sz="15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15 months </a:t>
            </a:r>
            <a:r>
              <a:rPr lang="en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💸</a:t>
            </a:r>
            <a:r>
              <a:rPr lang="en" sz="1500">
                <a:solidFill>
                  <a:schemeClr val="dk1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 $246K</a:t>
            </a:r>
            <a:endParaRPr sz="900">
              <a:highlight>
                <a:srgbClr val="000000"/>
              </a:highlight>
            </a:endParaRPr>
          </a:p>
        </p:txBody>
      </p:sp>
      <p:pic>
        <p:nvPicPr>
          <p:cNvPr id="58" name="Google Shape;58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018" y="4298342"/>
            <a:ext cx="457200" cy="3214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/>
            </a:outerShdw>
          </a:effectLst>
        </p:spPr>
      </p:pic>
      <p:sp>
        <p:nvSpPr>
          <p:cNvPr id="59" name="Google Shape;59;p13"/>
          <p:cNvSpPr txBox="1"/>
          <p:nvPr/>
        </p:nvSpPr>
        <p:spPr>
          <a:xfrm>
            <a:off x="673828" y="4265094"/>
            <a:ext cx="21570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View Trailer</a:t>
            </a:r>
            <a:r>
              <a:rPr lang="en" sz="16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(1:00)</a:t>
            </a:r>
            <a:endParaRPr sz="16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60867" y="4671254"/>
            <a:ext cx="33963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⬅ Play Soundtrack</a:t>
            </a:r>
            <a:endParaRPr sz="16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" name="Google Shape;61;p13" title="th_tavern_chill_mono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018" y="46514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2"/>
          <p:cNvSpPr txBox="1"/>
          <p:nvPr>
            <p:ph type="title"/>
          </p:nvPr>
        </p:nvSpPr>
        <p:spPr>
          <a:xfrm>
            <a:off x="176225" y="8127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4. RPS Combat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189" l="0" r="0" t="189"/>
          <a:stretch/>
        </p:blipFill>
        <p:spPr>
          <a:xfrm>
            <a:off x="1337950" y="1484325"/>
            <a:ext cx="6468101" cy="33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1256525" y="934300"/>
            <a:ext cx="6684300" cy="3936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Playing against </a:t>
            </a:r>
            <a:r>
              <a:rPr lang="en" sz="1300">
                <a:solidFill>
                  <a:srgbClr val="E06666"/>
                </a:solidFill>
              </a:rPr>
              <a:t>attack targets</a:t>
            </a:r>
            <a:r>
              <a:rPr lang="en" sz="1300">
                <a:solidFill>
                  <a:schemeClr val="dk1"/>
                </a:solidFill>
              </a:rPr>
              <a:t> cancels the enemy attack.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162" name="Google Shape;162;p22"/>
          <p:cNvCxnSpPr/>
          <p:nvPr/>
        </p:nvCxnSpPr>
        <p:spPr>
          <a:xfrm flipH="1">
            <a:off x="3745250" y="1244825"/>
            <a:ext cx="117300" cy="16269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22"/>
          <p:cNvSpPr/>
          <p:nvPr/>
        </p:nvSpPr>
        <p:spPr>
          <a:xfrm>
            <a:off x="300" y="650"/>
            <a:ext cx="3999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176225" y="8127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4. RPS Combat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b="189" l="0" r="0" t="189"/>
          <a:stretch/>
        </p:blipFill>
        <p:spPr>
          <a:xfrm>
            <a:off x="1337950" y="1484325"/>
            <a:ext cx="6468101" cy="33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813150" y="906502"/>
            <a:ext cx="7517700" cy="6162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D29A"/>
                </a:solidFill>
              </a:rPr>
              <a:t>Innovation:</a:t>
            </a:r>
            <a:r>
              <a:rPr lang="en" sz="1300">
                <a:solidFill>
                  <a:schemeClr val="dk1"/>
                </a:solidFill>
              </a:rPr>
              <a:t> Instead of waiting for enemy turn, player handles defense and offense simultaneously.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D29A"/>
                </a:solidFill>
              </a:rPr>
              <a:t>Result:</a:t>
            </a:r>
            <a:r>
              <a:rPr lang="en" sz="1300">
                <a:solidFill>
                  <a:schemeClr val="dk1"/>
                </a:solidFill>
              </a:rPr>
              <a:t> Strategic choice + rapid playing = flow state (as in match 3 or Tetris).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300" y="650"/>
            <a:ext cx="3999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b="0" l="7983" r="7983" t="0"/>
          <a:stretch/>
        </p:blipFill>
        <p:spPr>
          <a:xfrm>
            <a:off x="9043" y="623964"/>
            <a:ext cx="9125712" cy="453391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 txBox="1"/>
          <p:nvPr>
            <p:ph type="title"/>
          </p:nvPr>
        </p:nvSpPr>
        <p:spPr>
          <a:xfrm>
            <a:off x="176225" y="81275"/>
            <a:ext cx="86208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Game Loop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80" name="Google Shape;180;p24"/>
          <p:cNvGraphicFramePr/>
          <p:nvPr/>
        </p:nvGraphicFramePr>
        <p:xfrm>
          <a:off x="1033925" y="26242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726350"/>
                <a:gridCol w="1726350"/>
                <a:gridCol w="1726350"/>
                <a:gridCol w="1726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View Map, Choose Hero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Serve Empowering Drinks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Crawl Dungeon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Upgrade and Repeat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</a:tr>
            </a:tbl>
          </a:graphicData>
        </a:graphic>
      </p:graphicFrame>
      <p:sp>
        <p:nvSpPr>
          <p:cNvPr id="181" name="Google Shape;181;p24"/>
          <p:cNvSpPr/>
          <p:nvPr/>
        </p:nvSpPr>
        <p:spPr>
          <a:xfrm>
            <a:off x="300" y="650"/>
            <a:ext cx="43422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 txBox="1"/>
          <p:nvPr>
            <p:ph type="title"/>
          </p:nvPr>
        </p:nvSpPr>
        <p:spPr>
          <a:xfrm>
            <a:off x="176225" y="-14732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Game Loop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 sz="900">
                <a:solidFill>
                  <a:srgbClr val="FFFFFF"/>
                </a:solidFill>
              </a:rPr>
              <a:t>Step One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1714875" y="2500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101" y="939075"/>
            <a:ext cx="7389799" cy="3664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0" name="Google Shape;190;p25"/>
          <p:cNvGraphicFramePr/>
          <p:nvPr/>
        </p:nvGraphicFramePr>
        <p:xfrm>
          <a:off x="0" y="50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View Map, Choose Hero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45A8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Serve Empowering Drinks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Crawl Dungeon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Upgrade and Repeat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1" name="Google Shape;191;p25"/>
          <p:cNvSpPr txBox="1"/>
          <p:nvPr>
            <p:ph type="title"/>
          </p:nvPr>
        </p:nvSpPr>
        <p:spPr>
          <a:xfrm>
            <a:off x="2372550" y="4447975"/>
            <a:ext cx="4398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Linear dungeon layout: no mazes or getting lost.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Simplified heroes are easy to compare.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300" y="650"/>
            <a:ext cx="46854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 txBox="1"/>
          <p:nvPr>
            <p:ph type="title"/>
          </p:nvPr>
        </p:nvSpPr>
        <p:spPr>
          <a:xfrm>
            <a:off x="176225" y="-14732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Game Loop </a:t>
            </a:r>
            <a:r>
              <a:rPr lang="en" sz="900"/>
              <a:t>Step Two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1714875" y="2500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888" y="905388"/>
            <a:ext cx="6874224" cy="34084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1" name="Google Shape;201;p26"/>
          <p:cNvGraphicFramePr/>
          <p:nvPr/>
        </p:nvGraphicFramePr>
        <p:xfrm>
          <a:off x="0" y="50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View Map, Choose Hero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Serve Empowering Drinks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45A8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Crawl Dungeon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Upgrade</a:t>
                      </a: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and Repeat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2" name="Google Shape;202;p26"/>
          <p:cNvSpPr txBox="1"/>
          <p:nvPr>
            <p:ph type="title"/>
          </p:nvPr>
        </p:nvSpPr>
        <p:spPr>
          <a:xfrm>
            <a:off x="1391100" y="4295575"/>
            <a:ext cx="6361800" cy="824100"/>
          </a:xfrm>
          <a:prstGeom prst="rect">
            <a:avLst/>
          </a:prstGeom>
          <a:solidFill>
            <a:srgbClr val="9E9E9E">
              <a:alpha val="0"/>
            </a:srgbClr>
          </a:solidFill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Spend Thirst Points on </a:t>
            </a:r>
            <a:r>
              <a:rPr i="1" lang="en" sz="1300">
                <a:solidFill>
                  <a:srgbClr val="FFFFFF"/>
                </a:solidFill>
              </a:rPr>
              <a:t>Standard </a:t>
            </a:r>
            <a:r>
              <a:rPr lang="en" sz="1300">
                <a:solidFill>
                  <a:srgbClr val="FFFFFF"/>
                </a:solidFill>
              </a:rPr>
              <a:t>drinks to buff hero for one dungeon only.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Or gamble on random </a:t>
            </a:r>
            <a:r>
              <a:rPr i="1" lang="en" sz="1300">
                <a:solidFill>
                  <a:srgbClr val="FFFFFF"/>
                </a:solidFill>
              </a:rPr>
              <a:t>Special</a:t>
            </a:r>
            <a:r>
              <a:rPr lang="en" sz="1300">
                <a:solidFill>
                  <a:srgbClr val="FFFFFF"/>
                </a:solidFill>
              </a:rPr>
              <a:t> drinks - they </a:t>
            </a:r>
            <a:r>
              <a:rPr lang="en" sz="1300"/>
              <a:t>can be permanent and </a:t>
            </a:r>
            <a:r>
              <a:rPr lang="en" sz="1300">
                <a:solidFill>
                  <a:srgbClr val="FFFFFF"/>
                </a:solidFill>
              </a:rPr>
              <a:t>add variety</a:t>
            </a:r>
            <a:r>
              <a:rPr lang="en" sz="1300">
                <a:solidFill>
                  <a:srgbClr val="FFFFFF"/>
                </a:solidFill>
              </a:rPr>
              <a:t>.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Good rolls here can make for a record breaking run!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03" name="Google Shape;203;p26"/>
          <p:cNvSpPr/>
          <p:nvPr/>
        </p:nvSpPr>
        <p:spPr>
          <a:xfrm>
            <a:off x="300" y="650"/>
            <a:ext cx="5028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 txBox="1"/>
          <p:nvPr>
            <p:ph type="title"/>
          </p:nvPr>
        </p:nvSpPr>
        <p:spPr>
          <a:xfrm>
            <a:off x="176225" y="-14732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Game Loop </a:t>
            </a:r>
            <a:r>
              <a:rPr lang="en" sz="900"/>
              <a:t>Step Three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3">
            <a:alphaModFix/>
          </a:blip>
          <a:srcRect b="1323" l="0" r="0" t="1333"/>
          <a:stretch/>
        </p:blipFill>
        <p:spPr>
          <a:xfrm>
            <a:off x="855863" y="905400"/>
            <a:ext cx="7432284" cy="3685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1" name="Google Shape;211;p27"/>
          <p:cNvGraphicFramePr/>
          <p:nvPr/>
        </p:nvGraphicFramePr>
        <p:xfrm>
          <a:off x="0" y="50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View Map, Choose Hero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Serve Empowering Drinks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Crawl Dungeon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45A8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Upgrade and Repeat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2" name="Google Shape;212;p27"/>
          <p:cNvSpPr txBox="1"/>
          <p:nvPr>
            <p:ph type="title"/>
          </p:nvPr>
        </p:nvSpPr>
        <p:spPr>
          <a:xfrm>
            <a:off x="1023000" y="4447975"/>
            <a:ext cx="70980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About </a:t>
            </a:r>
            <a:r>
              <a:rPr lang="en" sz="1300">
                <a:solidFill>
                  <a:srgbClr val="FFFFFF"/>
                </a:solidFill>
              </a:rPr>
              <a:t>3 minutes per dungeon crawl, with adjustable difficulty (more risk = more reward).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6 distinct environments, each with 10 various encounters (60 total).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300" y="650"/>
            <a:ext cx="53712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8"/>
          <p:cNvSpPr txBox="1"/>
          <p:nvPr>
            <p:ph type="title"/>
          </p:nvPr>
        </p:nvSpPr>
        <p:spPr>
          <a:xfrm>
            <a:off x="176225" y="-14732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Game Loop </a:t>
            </a:r>
            <a:r>
              <a:rPr lang="en" sz="900"/>
              <a:t>Step Four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713" y="905400"/>
            <a:ext cx="7456574" cy="3697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1" name="Google Shape;221;p28"/>
          <p:cNvGraphicFramePr/>
          <p:nvPr/>
        </p:nvGraphicFramePr>
        <p:xfrm>
          <a:off x="0" y="50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View Map, Choose Hero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Serve Empowering Drinks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9E9E9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Crawl Dungeon</a:t>
                      </a:r>
                      <a:endParaRPr>
                        <a:solidFill>
                          <a:srgbClr val="9E9E9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Upgrade and Repeat</a:t>
                      </a:r>
                      <a:endParaRPr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45A8A"/>
                    </a:solidFill>
                  </a:tcPr>
                </a:tc>
              </a:tr>
            </a:tbl>
          </a:graphicData>
        </a:graphic>
      </p:graphicFrame>
      <p:sp>
        <p:nvSpPr>
          <p:cNvPr id="222" name="Google Shape;222;p28"/>
          <p:cNvSpPr txBox="1"/>
          <p:nvPr>
            <p:ph type="title"/>
          </p:nvPr>
        </p:nvSpPr>
        <p:spPr>
          <a:xfrm>
            <a:off x="1784250" y="4447975"/>
            <a:ext cx="5575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20 purchasable upgrades, many scaling infinitely.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>
                <a:solidFill>
                  <a:srgbClr val="FFFFFF"/>
                </a:solidFill>
              </a:rPr>
              <a:t>Unlock new story and quests by getting higher scores in dungeons.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23" name="Google Shape;223;p28"/>
          <p:cNvSpPr/>
          <p:nvPr/>
        </p:nvSpPr>
        <p:spPr>
          <a:xfrm>
            <a:off x="300" y="650"/>
            <a:ext cx="57138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9"/>
          <p:cNvSpPr txBox="1"/>
          <p:nvPr>
            <p:ph type="title"/>
          </p:nvPr>
        </p:nvSpPr>
        <p:spPr>
          <a:xfrm>
            <a:off x="176225" y="8127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Feature: Create New Dungeons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600" y="3023575"/>
            <a:ext cx="3389851" cy="1905775"/>
          </a:xfrm>
          <a:prstGeom prst="rect">
            <a:avLst/>
          </a:prstGeom>
          <a:noFill/>
          <a:ln cap="flat" cmpd="sng" w="19050">
            <a:solidFill>
              <a:srgbClr val="FFD29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450" y="1125999"/>
            <a:ext cx="3389850" cy="1689626"/>
          </a:xfrm>
          <a:prstGeom prst="rect">
            <a:avLst/>
          </a:prstGeom>
          <a:noFill/>
          <a:ln cap="flat" cmpd="sng" w="19050">
            <a:solidFill>
              <a:srgbClr val="FFD29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2" name="Google Shape;232;p29"/>
          <p:cNvSpPr txBox="1"/>
          <p:nvPr/>
        </p:nvSpPr>
        <p:spPr>
          <a:xfrm>
            <a:off x="3834775" y="1161475"/>
            <a:ext cx="41091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Scouting</a:t>
            </a:r>
            <a:endParaRPr sz="18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Move token across map to discover new dungeons, quests, and loot.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Upgrade capabilities to expand map and discover new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dungeon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environments.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654825" y="3219713"/>
            <a:ext cx="41091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Divination</a:t>
            </a:r>
            <a:endParaRPr sz="18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Players build dungeons by selecting encounter cards 3 at a time.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Dungeons can be tailored to suit Quest objectives and hero strengths.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300" y="650"/>
            <a:ext cx="60537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0"/>
          <p:cNvSpPr txBox="1"/>
          <p:nvPr>
            <p:ph type="title"/>
          </p:nvPr>
        </p:nvSpPr>
        <p:spPr>
          <a:xfrm>
            <a:off x="176225" y="8127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Other Features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3834775" y="1161475"/>
            <a:ext cx="41091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Tarot Reading / Dungeon Modification</a:t>
            </a:r>
            <a:endParaRPr sz="18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After hero drinks phase and before crawl, augment dungeon to increase difficulty.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Players balance risk and reward.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654825" y="3219713"/>
            <a:ext cx="41091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Dungeon Relics</a:t>
            </a:r>
            <a:endParaRPr sz="18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Procedurally generated loot that applies global upgrades to your castle.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gold amount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hero Thirst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weapon damage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00" y="1112075"/>
            <a:ext cx="3415676" cy="1705174"/>
          </a:xfrm>
          <a:prstGeom prst="rect">
            <a:avLst/>
          </a:prstGeom>
          <a:noFill/>
          <a:ln cap="flat" cmpd="sng" w="19050">
            <a:solidFill>
              <a:srgbClr val="FFD29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9300" y="3403000"/>
            <a:ext cx="609600" cy="609600"/>
          </a:xfrm>
          <a:prstGeom prst="rect">
            <a:avLst/>
          </a:prstGeom>
          <a:noFill/>
          <a:ln cap="flat" cmpd="sng" w="19050">
            <a:solidFill>
              <a:srgbClr val="522F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9487" y="3403000"/>
            <a:ext cx="609600" cy="609600"/>
          </a:xfrm>
          <a:prstGeom prst="rect">
            <a:avLst/>
          </a:prstGeom>
          <a:noFill/>
          <a:ln cap="flat" cmpd="sng" w="19050">
            <a:solidFill>
              <a:srgbClr val="522F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9487" y="4220150"/>
            <a:ext cx="609600" cy="609600"/>
          </a:xfrm>
          <a:prstGeom prst="rect">
            <a:avLst/>
          </a:prstGeom>
          <a:noFill/>
          <a:ln cap="flat" cmpd="sng" w="19050">
            <a:solidFill>
              <a:srgbClr val="522F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9112" y="3403000"/>
            <a:ext cx="609600" cy="609600"/>
          </a:xfrm>
          <a:prstGeom prst="rect">
            <a:avLst/>
          </a:prstGeom>
          <a:noFill/>
          <a:ln cap="flat" cmpd="sng" w="19050">
            <a:solidFill>
              <a:srgbClr val="522F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8" name="Google Shape;24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9112" y="4220150"/>
            <a:ext cx="609600" cy="609600"/>
          </a:xfrm>
          <a:prstGeom prst="rect">
            <a:avLst/>
          </a:prstGeom>
          <a:noFill/>
          <a:ln cap="flat" cmpd="sng" w="19050">
            <a:solidFill>
              <a:srgbClr val="522F4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89300" y="4220150"/>
            <a:ext cx="609600" cy="609600"/>
          </a:xfrm>
          <a:prstGeom prst="rect">
            <a:avLst/>
          </a:prstGeom>
          <a:noFill/>
          <a:ln cap="flat" cmpd="sng" w="19050">
            <a:solidFill>
              <a:srgbClr val="522F4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30"/>
          <p:cNvSpPr/>
          <p:nvPr/>
        </p:nvSpPr>
        <p:spPr>
          <a:xfrm>
            <a:off x="300" y="650"/>
            <a:ext cx="64059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" name="Google Shape;255;p31"/>
          <p:cNvGraphicFramePr/>
          <p:nvPr/>
        </p:nvGraphicFramePr>
        <p:xfrm>
          <a:off x="0" y="3691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626625"/>
                <a:gridCol w="1510600"/>
                <a:gridCol w="1747200"/>
                <a:gridCol w="1492475"/>
                <a:gridCol w="2767100"/>
              </a:tblGrid>
              <a:tr h="142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Even though you are new to the kingdom, the King appoints you Quartermaster and demands you increase the holdings in the royal vault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right away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, or else!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You are not a fighter, so you hire heroes to do the work for you.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Though a 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silent protagonist, player choices for PC dialogue impact responses from other characters.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Beth serves as your lifeline at the castle, where she has long served. She is kind, witty, and helpful. And powerful, too - although she doesn't take enough credit for it.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As Royal Seer, she uses her powers of foresight and fortune telling to aid you in planning for dungeon crawls. She also helps you avoid the King's ire.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King is the heel of the story. He's quick tempered and often alludes to drawing and quartering your predecessors, though 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his diminutive stature and childlike outbursts make it hard to take him seriously.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He's always rushing to get back to his private Council Chambers for "important business", but it's later revealed he has been playing with stuffed animals and trains all along.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unwitting villain, Jade's character explores the questions, "What if an overconfident 16-year-old was given unchecked power? What if </a:t>
                      </a: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they</a:t>
                      </a: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were surrounded by sycophants and had little idea of the world they ruled?"</a:t>
                      </a:r>
                      <a:endParaRPr sz="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As the newly ascended Empress of the neighboring nation, Jade seeks powerful dungeon items for virtuous reasons, but with </a:t>
                      </a: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disastrous</a:t>
                      </a: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results. </a:t>
                      </a:r>
                      <a:endParaRPr sz="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Players endeavor to find the loot first in order to avert disaster.</a:t>
                      </a:r>
                      <a:endParaRPr sz="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As Imperial Guard to her father, Greiz has 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known Jade since she was born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 He became her solemn guardian once she ascended the throne, performing his duties with a paternal dedication.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man of few words, he conveys his disapproval with a subtle tightening of his halberd's grip if someone dares speak 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disrespectfully 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 the Empress.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Near the end of the story, he reveals the depth of his devotion b</a:t>
                      </a: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 standing defenseless against a possessed Jade.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6" name="Google Shape;256;p31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1"/>
          <p:cNvSpPr txBox="1"/>
          <p:nvPr>
            <p:ph type="title"/>
          </p:nvPr>
        </p:nvSpPr>
        <p:spPr>
          <a:xfrm>
            <a:off x="176225" y="81275"/>
            <a:ext cx="16143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Story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31"/>
          <p:cNvSpPr txBox="1"/>
          <p:nvPr>
            <p:ph idx="1" type="body"/>
          </p:nvPr>
        </p:nvSpPr>
        <p:spPr>
          <a:xfrm>
            <a:off x="5649600" y="28500"/>
            <a:ext cx="3514500" cy="848400"/>
          </a:xfrm>
          <a:prstGeom prst="rect">
            <a:avLst/>
          </a:prstGeom>
          <a:solidFill>
            <a:srgbClr val="9E9E9E">
              <a:alpha val="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D29A"/>
                </a:solidFill>
              </a:rPr>
              <a:t>Story Scope</a:t>
            </a:r>
            <a:endParaRPr sz="1400">
              <a:solidFill>
                <a:srgbClr val="FFD29A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20 hours story gameplay (infinite replayability otherwise)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10 main story quests, 20 side quests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50-80 written dialogue lines per quest (~2,000 total)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45804" y="905375"/>
            <a:ext cx="2798196" cy="2811025"/>
          </a:xfrm>
          <a:prstGeom prst="rect">
            <a:avLst/>
          </a:prstGeom>
          <a:noFill/>
          <a:ln cap="flat" cmpd="sng" w="19050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882716" y="905375"/>
            <a:ext cx="1494177" cy="2811013"/>
          </a:xfrm>
          <a:prstGeom prst="rect">
            <a:avLst/>
          </a:prstGeom>
          <a:noFill/>
          <a:ln cap="flat" cmpd="sng" w="19050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3322" y="905375"/>
            <a:ext cx="1811111" cy="2811025"/>
          </a:xfrm>
          <a:prstGeom prst="rect">
            <a:avLst/>
          </a:prstGeom>
          <a:noFill/>
          <a:ln cap="flat" cmpd="sng" w="19050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0" y="905375"/>
            <a:ext cx="1811102" cy="2811017"/>
          </a:xfrm>
          <a:prstGeom prst="rect">
            <a:avLst/>
          </a:prstGeom>
          <a:noFill/>
          <a:ln cap="flat" cmpd="sng" w="19050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3047" y="905375"/>
            <a:ext cx="1494177" cy="2811025"/>
          </a:xfrm>
          <a:prstGeom prst="rect">
            <a:avLst/>
          </a:prstGeom>
          <a:noFill/>
          <a:ln cap="flat" cmpd="sng" w="19050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31"/>
          <p:cNvSpPr/>
          <p:nvPr/>
        </p:nvSpPr>
        <p:spPr>
          <a:xfrm>
            <a:off x="49675" y="3395100"/>
            <a:ext cx="1515000" cy="295500"/>
          </a:xfrm>
          <a:prstGeom prst="horizontalScroll">
            <a:avLst>
              <a:gd fmla="val 12500" name="adj"/>
            </a:avLst>
          </a:prstGeom>
          <a:solidFill>
            <a:srgbClr val="522F4C"/>
          </a:solidFill>
          <a:ln cap="flat" cmpd="sng" w="9525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Player Character</a:t>
            </a:r>
            <a:endParaRPr b="1" sz="12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1704225" y="3395100"/>
            <a:ext cx="1387500" cy="295500"/>
          </a:xfrm>
          <a:prstGeom prst="horizontalScroll">
            <a:avLst>
              <a:gd fmla="val 12500" name="adj"/>
            </a:avLst>
          </a:prstGeom>
          <a:solidFill>
            <a:srgbClr val="522F4C"/>
          </a:solidFill>
          <a:ln cap="flat" cmpd="sng" w="9525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Beth the Seer</a:t>
            </a:r>
            <a:endParaRPr b="1" sz="12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3219125" y="3395100"/>
            <a:ext cx="1595700" cy="295500"/>
          </a:xfrm>
          <a:prstGeom prst="horizontalScroll">
            <a:avLst>
              <a:gd fmla="val 12500" name="adj"/>
            </a:avLst>
          </a:prstGeom>
          <a:solidFill>
            <a:srgbClr val="522F4C"/>
          </a:solidFill>
          <a:ln cap="flat" cmpd="sng" w="9525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The King</a:t>
            </a:r>
            <a:endParaRPr b="1" sz="12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31"/>
          <p:cNvSpPr/>
          <p:nvPr/>
        </p:nvSpPr>
        <p:spPr>
          <a:xfrm>
            <a:off x="4947242" y="3395100"/>
            <a:ext cx="1369200" cy="295500"/>
          </a:xfrm>
          <a:prstGeom prst="horizontalScroll">
            <a:avLst>
              <a:gd fmla="val 12500" name="adj"/>
            </a:avLst>
          </a:prstGeom>
          <a:solidFill>
            <a:srgbClr val="522F4C"/>
          </a:solidFill>
          <a:ln cap="flat" cmpd="sng" w="9525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Empress Jade</a:t>
            </a:r>
            <a:endParaRPr b="1" sz="12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6444800" y="3395100"/>
            <a:ext cx="2633100" cy="295500"/>
          </a:xfrm>
          <a:prstGeom prst="horizontalScroll">
            <a:avLst>
              <a:gd fmla="val 12500" name="adj"/>
            </a:avLst>
          </a:prstGeom>
          <a:solidFill>
            <a:srgbClr val="522F4C"/>
          </a:solidFill>
          <a:ln cap="flat" cmpd="sng" w="9525">
            <a:solidFill>
              <a:srgbClr val="945A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Greiz, Imperial Guard</a:t>
            </a:r>
            <a:endParaRPr b="1" sz="12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31"/>
          <p:cNvSpPr txBox="1"/>
          <p:nvPr>
            <p:ph idx="1" type="body"/>
          </p:nvPr>
        </p:nvSpPr>
        <p:spPr>
          <a:xfrm>
            <a:off x="1765800" y="28500"/>
            <a:ext cx="3807600" cy="848400"/>
          </a:xfrm>
          <a:prstGeom prst="rect">
            <a:avLst/>
          </a:prstGeom>
          <a:solidFill>
            <a:srgbClr val="9E9E9E">
              <a:alpha val="0"/>
            </a:srgbClr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D29A"/>
                </a:solidFill>
              </a:rPr>
              <a:t>Read below character profiles for plot details</a:t>
            </a:r>
            <a:r>
              <a:rPr lang="en" sz="1400">
                <a:solidFill>
                  <a:srgbClr val="FFD29A"/>
                </a:solidFill>
              </a:rPr>
              <a:t>.</a:t>
            </a:r>
            <a:endParaRPr sz="1400">
              <a:solidFill>
                <a:srgbClr val="FFD29A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D29A"/>
                </a:solidFill>
              </a:rPr>
              <a:t>Full plot outline may also be found </a:t>
            </a:r>
            <a:r>
              <a:rPr lang="en" sz="1400" u="sng">
                <a:solidFill>
                  <a:srgbClr val="FFD29A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 this doc</a:t>
            </a:r>
            <a:r>
              <a:rPr lang="en" sz="1400">
                <a:solidFill>
                  <a:srgbClr val="FFD29A"/>
                </a:solidFill>
              </a:rPr>
              <a:t>.</a:t>
            </a:r>
            <a:endParaRPr sz="1400">
              <a:solidFill>
                <a:srgbClr val="FFD29A"/>
              </a:solidFill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300" y="650"/>
            <a:ext cx="67428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2F4C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78175" y="401425"/>
            <a:ext cx="2773800" cy="468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Market Opportunity</a:t>
            </a:r>
            <a:endParaRPr sz="18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casual/midcore market for light-hearted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dungeon crawler roguelike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 is under served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Our Game</a:t>
            </a:r>
            <a:endParaRPr sz="18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Manage a tavern of heroes, serving drinks to power them through dungeon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crawls for the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King's benefit.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Quick, bingeable sessions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 pressure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Simplified design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Story-rich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Finishing Up</a:t>
            </a:r>
            <a:endParaRPr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🚀 50% development to go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📅 15 months 💸 $246K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30942" r="7868" t="10960"/>
          <a:stretch/>
        </p:blipFill>
        <p:spPr>
          <a:xfrm>
            <a:off x="2851925" y="-6175"/>
            <a:ext cx="62920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6" name="Google Shape;2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444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/>
          <p:nvPr/>
        </p:nvSpPr>
        <p:spPr>
          <a:xfrm>
            <a:off x="701700" y="112850"/>
            <a:ext cx="2107200" cy="489300"/>
          </a:xfrm>
          <a:prstGeom prst="rect">
            <a:avLst/>
          </a:prstGeom>
          <a:solidFill>
            <a:srgbClr val="522F4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Story Cutscene Example</a:t>
            </a:r>
            <a:endParaRPr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3"/>
          <p:cNvSpPr txBox="1"/>
          <p:nvPr>
            <p:ph type="title"/>
          </p:nvPr>
        </p:nvSpPr>
        <p:spPr>
          <a:xfrm>
            <a:off x="176225" y="81275"/>
            <a:ext cx="80622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Comparable Games</a:t>
            </a:r>
            <a:endParaRPr sz="3200">
              <a:solidFill>
                <a:srgbClr val="FFFFFF"/>
              </a:solidFill>
            </a:endParaRPr>
          </a:p>
        </p:txBody>
      </p:sp>
      <p:graphicFrame>
        <p:nvGraphicFramePr>
          <p:cNvPr id="284" name="Google Shape;284;p33"/>
          <p:cNvGraphicFramePr/>
          <p:nvPr/>
        </p:nvGraphicFramePr>
        <p:xfrm>
          <a:off x="444875" y="14799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427625"/>
                <a:gridCol w="1642425"/>
                <a:gridCol w="1724275"/>
                <a:gridCol w="1728600"/>
                <a:gridCol w="1731325"/>
              </a:tblGrid>
              <a:tr h="3292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Game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Decks and Daggers</a:t>
                      </a:r>
                      <a:endParaRPr sz="1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Meteorfall: Krumit's Tale</a:t>
                      </a:r>
                      <a:endParaRPr sz="1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Foretales</a:t>
                      </a:r>
                      <a:endParaRPr sz="1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Backpack Hero</a:t>
                      </a:r>
                      <a:endParaRPr sz="1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1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Released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Oct. 2021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Nov. 2019 (Early Access)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July 2020 (Release)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Sept. 2022 (Release)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Aug. 2022 (Early Access)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Nov. 2023 (Release)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149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Steam </a:t>
                      </a: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Price, # </a:t>
                      </a: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Reviews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$12.99    50 Reviews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$14.99    714 Reviews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$19.99    631 Reviews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$19.99    6,650 Reviews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1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Est. Units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</a:t>
                      </a:r>
                      <a:r>
                        <a:rPr b="1" lang="en" sz="7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sing </a:t>
                      </a:r>
                      <a:r>
                        <a:rPr b="1" lang="en" sz="700" u="sng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gamalytic.com</a:t>
                      </a:r>
                      <a:endParaRPr b="1" sz="700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2.2K (Steam)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23K (Steam)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100K (Mobile)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21K (Steam)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??? (Switch)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402K (Steam)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4581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Est. Revenue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</a:t>
                      </a:r>
                      <a:r>
                        <a:rPr b="1" lang="en" sz="7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sing </a:t>
                      </a:r>
                      <a:r>
                        <a:rPr b="1" lang="en" sz="700" u="sng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gamalytic.com</a:t>
                      </a:r>
                      <a:endParaRPr b="1" sz="900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E0666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$20K</a:t>
                      </a:r>
                      <a:endParaRPr sz="1000">
                        <a:solidFill>
                          <a:srgbClr val="E0666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93C47D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$167K (Steam) </a:t>
                      </a:r>
                      <a:endParaRPr sz="1000">
                        <a:solidFill>
                          <a:srgbClr val="93C47D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rgbClr val="93C47D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&gt;$200K (Mobile)</a:t>
                      </a:r>
                      <a:endParaRPr sz="1000">
                        <a:solidFill>
                          <a:srgbClr val="93C47D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93C47D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$273K (Steam)</a:t>
                      </a:r>
                      <a:endParaRPr sz="1000">
                        <a:solidFill>
                          <a:srgbClr val="93C47D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93C47D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??? (Switch)</a:t>
                      </a:r>
                      <a:endParaRPr sz="1000">
                        <a:solidFill>
                          <a:srgbClr val="93C47D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8E7CC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$5.5m (Steam)</a:t>
                      </a:r>
                      <a:endParaRPr sz="1000">
                        <a:solidFill>
                          <a:srgbClr val="8E7CC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9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Notes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2D Card battler. Dev team of two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 Self-published. Similar tone and theme. Nice UI design.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2D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Card battler. Dev team of two. Self-published. Similar tone and theme. Innovative mechanics.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Narrative Card battler. High production value. Design somewhat negatively reviewed.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Turn-based roguelike, pixel graphics, town building.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Dev team of two. $200K KS. Streamer traction.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8097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Weaknesses which TH improves upon</a:t>
                      </a:r>
                      <a:endParaRPr b="1" sz="9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2F4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 marketing / PR.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Each crawl success/failure feels random and not strategy driven.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Lacks "just one more game" feeling: no quests/objectives, no random loot drops.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 marketing / PR.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Lacking story (shorter game).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 Switch port.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Sessions are long and punishing (force replay levels). No infinite play. No mobile port.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Not available on other platforms.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85" name="Google Shape;2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2875" y="916231"/>
            <a:ext cx="1295275" cy="60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3350" y="916209"/>
            <a:ext cx="1295275" cy="6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1411" y="916209"/>
            <a:ext cx="1295275" cy="6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/>
          <p:nvPr/>
        </p:nvSpPr>
        <p:spPr>
          <a:xfrm>
            <a:off x="300" y="650"/>
            <a:ext cx="70857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" name="Google Shape;28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4200" y="916226"/>
            <a:ext cx="1295275" cy="60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4"/>
          <p:cNvSpPr txBox="1"/>
          <p:nvPr>
            <p:ph type="title"/>
          </p:nvPr>
        </p:nvSpPr>
        <p:spPr>
          <a:xfrm>
            <a:off x="176225" y="81275"/>
            <a:ext cx="66777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Development Progress - 50%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1221700" y="1492750"/>
            <a:ext cx="482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Production Began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4"/>
          <p:cNvSpPr txBox="1"/>
          <p:nvPr/>
        </p:nvSpPr>
        <p:spPr>
          <a:xfrm>
            <a:off x="1221700" y="2464200"/>
            <a:ext cx="482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Production Paused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34"/>
          <p:cNvSpPr txBox="1"/>
          <p:nvPr/>
        </p:nvSpPr>
        <p:spPr>
          <a:xfrm>
            <a:off x="715310" y="1569695"/>
            <a:ext cx="54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34"/>
          <p:cNvSpPr txBox="1"/>
          <p:nvPr/>
        </p:nvSpPr>
        <p:spPr>
          <a:xfrm>
            <a:off x="715310" y="2055427"/>
            <a:ext cx="54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>
            <a:off x="715310" y="2541160"/>
            <a:ext cx="54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2023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4"/>
          <p:cNvSpPr txBox="1"/>
          <p:nvPr/>
        </p:nvSpPr>
        <p:spPr>
          <a:xfrm>
            <a:off x="715310" y="3476341"/>
            <a:ext cx="54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6D7A8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  <a:endParaRPr sz="800">
              <a:solidFill>
                <a:srgbClr val="B6D7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388675" y="3956374"/>
            <a:ext cx="86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Q2 '26</a:t>
            </a:r>
            <a:endParaRPr sz="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1221700" y="3399400"/>
            <a:ext cx="482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6D7A8"/>
                </a:solidFill>
                <a:latin typeface="Roboto"/>
                <a:ea typeface="Roboto"/>
                <a:cs typeface="Roboto"/>
                <a:sym typeface="Roboto"/>
              </a:rPr>
              <a:t>Production Resumed</a:t>
            </a:r>
            <a:endParaRPr sz="2100">
              <a:solidFill>
                <a:srgbClr val="B6D7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1221700" y="3879425"/>
            <a:ext cx="482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Target Release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1221700" y="1988813"/>
            <a:ext cx="4821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Kickstarter ($30K)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4"/>
          <p:cNvSpPr txBox="1"/>
          <p:nvPr>
            <p:ph idx="1" type="body"/>
          </p:nvPr>
        </p:nvSpPr>
        <p:spPr>
          <a:xfrm>
            <a:off x="5387875" y="1492750"/>
            <a:ext cx="3728400" cy="29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Completed Work</a:t>
            </a:r>
            <a:endParaRPr sz="24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</a:t>
            </a:r>
            <a:r>
              <a:rPr b="1" lang="en" sz="1700">
                <a:solidFill>
                  <a:srgbClr val="C7C7C7"/>
                </a:solidFill>
              </a:rPr>
              <a:t>Finding the Fun</a:t>
            </a:r>
            <a:endParaRPr b="1"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Game Loop</a:t>
            </a:r>
            <a:endParaRPr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Procedural Generation</a:t>
            </a:r>
            <a:endParaRPr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Combat</a:t>
            </a:r>
            <a:endParaRPr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50% Artwork</a:t>
            </a:r>
            <a:endParaRPr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40% Dungeon Design</a:t>
            </a:r>
            <a:endParaRPr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40% Item Design</a:t>
            </a:r>
            <a:endParaRPr sz="1700">
              <a:solidFill>
                <a:srgbClr val="C7C7C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7C7C7"/>
                </a:solidFill>
              </a:rPr>
              <a:t>   •   70% Music</a:t>
            </a:r>
            <a:endParaRPr sz="2300">
              <a:solidFill>
                <a:srgbClr val="C7C7C7"/>
              </a:solidFill>
            </a:endParaRPr>
          </a:p>
        </p:txBody>
      </p:sp>
      <p:pic>
        <p:nvPicPr>
          <p:cNvPr id="307" name="Google Shape;3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18" y="1737097"/>
            <a:ext cx="380375" cy="25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/>
          <p:nvPr/>
        </p:nvSpPr>
        <p:spPr>
          <a:xfrm>
            <a:off x="300" y="650"/>
            <a:ext cx="74286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>
            <a:off x="0" y="0"/>
            <a:ext cx="9144000" cy="5556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"/>
          <p:cNvSpPr txBox="1"/>
          <p:nvPr>
            <p:ph type="title"/>
          </p:nvPr>
        </p:nvSpPr>
        <p:spPr>
          <a:xfrm>
            <a:off x="192600" y="-147300"/>
            <a:ext cx="87588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Remaining Production Timeline: 15 months</a:t>
            </a:r>
            <a:r>
              <a:rPr lang="en" sz="3200">
                <a:solidFill>
                  <a:srgbClr val="FFFFFF"/>
                </a:solidFill>
              </a:rPr>
              <a:t>  	  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Click to view as spreadsheet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675" y="676800"/>
            <a:ext cx="8015257" cy="438002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5"/>
          <p:cNvSpPr/>
          <p:nvPr/>
        </p:nvSpPr>
        <p:spPr>
          <a:xfrm>
            <a:off x="300" y="650"/>
            <a:ext cx="77715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/>
          <p:nvPr/>
        </p:nvSpPr>
        <p:spPr>
          <a:xfrm flipH="1" rot="10800000">
            <a:off x="1800" y="905400"/>
            <a:ext cx="9140400" cy="1881300"/>
          </a:xfrm>
          <a:prstGeom prst="rect">
            <a:avLst/>
          </a:prstGeom>
          <a:solidFill>
            <a:srgbClr val="2F2F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6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6"/>
          <p:cNvSpPr txBox="1"/>
          <p:nvPr>
            <p:ph type="title"/>
          </p:nvPr>
        </p:nvSpPr>
        <p:spPr>
          <a:xfrm>
            <a:off x="185850" y="81300"/>
            <a:ext cx="80622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Budget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24" name="Google Shape;324;p36"/>
          <p:cNvGraphicFramePr/>
          <p:nvPr/>
        </p:nvGraphicFramePr>
        <p:xfrm>
          <a:off x="950055" y="340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512600"/>
                <a:gridCol w="1590850"/>
              </a:tblGrid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Sean Salary + Health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$8,000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Kelly Salary + Health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$7,000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Unity Licenses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$400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Monthly Burn Total</a:t>
                      </a:r>
                      <a:endParaRPr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$15,400</a:t>
                      </a:r>
                      <a:endParaRPr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25" name="Google Shape;325;p36"/>
          <p:cNvGraphicFramePr/>
          <p:nvPr/>
        </p:nvGraphicFramePr>
        <p:xfrm>
          <a:off x="5022663" y="340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512600"/>
                <a:gridCol w="1590850"/>
              </a:tblGrid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Production </a:t>
                      </a:r>
                      <a:r>
                        <a:rPr lang="en" sz="7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(15 months)</a:t>
                      </a:r>
                      <a:endParaRPr sz="700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$15,400 x 15 =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$231,000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Composer Fee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$5,000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Sound Designer Fee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$10,000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 Budget Ask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274E1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$246,000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274E13"/>
                    </a:solidFill>
                  </a:tcPr>
                </a:tc>
              </a:tr>
            </a:tbl>
          </a:graphicData>
        </a:graphic>
      </p:graphicFrame>
      <p:sp>
        <p:nvSpPr>
          <p:cNvPr id="326" name="Google Shape;326;p36"/>
          <p:cNvSpPr txBox="1"/>
          <p:nvPr/>
        </p:nvSpPr>
        <p:spPr>
          <a:xfrm>
            <a:off x="5166038" y="2939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graphicFrame>
        <p:nvGraphicFramePr>
          <p:cNvPr id="327" name="Google Shape;327;p36"/>
          <p:cNvGraphicFramePr/>
          <p:nvPr/>
        </p:nvGraphicFramePr>
        <p:xfrm>
          <a:off x="950055" y="149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512600"/>
                <a:gridCol w="1590850"/>
              </a:tblGrid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Self-Funded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(contract work, game royalties)</a:t>
                      </a:r>
                      <a:endParaRPr sz="700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$287,000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Kickstarter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(Net)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$20,000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Spent Total</a:t>
                      </a:r>
                      <a:endParaRPr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$307,000</a:t>
                      </a:r>
                      <a:endParaRPr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328" name="Google Shape;328;p36"/>
          <p:cNvSpPr txBox="1"/>
          <p:nvPr/>
        </p:nvSpPr>
        <p:spPr>
          <a:xfrm>
            <a:off x="950055" y="1123366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Funding So Far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950050" y="2790700"/>
            <a:ext cx="32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Looking Ahead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Monthly expenses for our team of 2</a:t>
            </a:r>
            <a:endParaRPr b="1"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5022663" y="27907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Funding the Second Half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Total needed to release</a:t>
            </a:r>
            <a:endParaRPr b="1"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1" name="Google Shape;331;p36"/>
          <p:cNvCxnSpPr/>
          <p:nvPr/>
        </p:nvCxnSpPr>
        <p:spPr>
          <a:xfrm flipH="1" rot="10800000">
            <a:off x="4029700" y="3567800"/>
            <a:ext cx="1020900" cy="1043400"/>
          </a:xfrm>
          <a:prstGeom prst="straightConnector1">
            <a:avLst/>
          </a:prstGeom>
          <a:noFill/>
          <a:ln cap="flat" cmpd="sng" w="9525">
            <a:solidFill>
              <a:srgbClr val="FFD29A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332" name="Google Shape;3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975" y="340667"/>
            <a:ext cx="3103450" cy="228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00" y="1337950"/>
            <a:ext cx="875475" cy="122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/>
          <p:nvPr/>
        </p:nvSpPr>
        <p:spPr>
          <a:xfrm>
            <a:off x="300" y="650"/>
            <a:ext cx="81111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7"/>
          <p:cNvPicPr preferRelativeResize="0"/>
          <p:nvPr/>
        </p:nvPicPr>
        <p:blipFill rotWithShape="1">
          <a:blip r:embed="rId3">
            <a:alphaModFix/>
          </a:blip>
          <a:srcRect b="11552" l="0" r="0" t="6048"/>
          <a:stretch/>
        </p:blipFill>
        <p:spPr>
          <a:xfrm>
            <a:off x="25" y="905375"/>
            <a:ext cx="9143952" cy="42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7"/>
          <p:cNvSpPr/>
          <p:nvPr/>
        </p:nvSpPr>
        <p:spPr>
          <a:xfrm>
            <a:off x="469800" y="1563975"/>
            <a:ext cx="4158300" cy="2925300"/>
          </a:xfrm>
          <a:prstGeom prst="rect">
            <a:avLst/>
          </a:prstGeom>
          <a:solidFill>
            <a:srgbClr val="000000">
              <a:alpha val="6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7"/>
          <p:cNvSpPr txBox="1"/>
          <p:nvPr>
            <p:ph type="title"/>
          </p:nvPr>
        </p:nvSpPr>
        <p:spPr>
          <a:xfrm>
            <a:off x="176225" y="81275"/>
            <a:ext cx="80622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Partnership Needs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43" name="Google Shape;343;p37"/>
          <p:cNvGraphicFramePr/>
          <p:nvPr/>
        </p:nvGraphicFramePr>
        <p:xfrm>
          <a:off x="506263" y="160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784825"/>
                <a:gridCol w="2294625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Item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Notes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434343"/>
                    </a:solidFill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Development Funding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$246K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Market Strategy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Pricing, DLC strategy, platform deals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Promotion / PR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Press, 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influencers/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streamers, social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International Distribution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China in particular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Localization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China + Japan + EFIGS (+ more?)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QA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Some handled internally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Values Alignment</a:t>
                      </a:r>
                      <a:endParaRPr b="1"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Retain IP / creative control. 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No: MTX, Ads, Blockchain.</a:t>
                      </a:r>
                      <a:endParaRPr sz="1000" strike="sngStrike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4" name="Google Shape;344;p37"/>
          <p:cNvSpPr/>
          <p:nvPr/>
        </p:nvSpPr>
        <p:spPr>
          <a:xfrm>
            <a:off x="300" y="650"/>
            <a:ext cx="8457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/>
          <p:nvPr/>
        </p:nvSpPr>
        <p:spPr>
          <a:xfrm>
            <a:off x="720125" y="1018805"/>
            <a:ext cx="274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have self-published a popular game and executed two successful Kickstarter campaigns.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38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8"/>
          <p:cNvSpPr txBox="1"/>
          <p:nvPr>
            <p:ph type="title"/>
          </p:nvPr>
        </p:nvSpPr>
        <p:spPr>
          <a:xfrm>
            <a:off x="157350" y="81300"/>
            <a:ext cx="80622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Company Presence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52" name="Google Shape;352;p38"/>
          <p:cNvGraphicFramePr/>
          <p:nvPr/>
        </p:nvGraphicFramePr>
        <p:xfrm>
          <a:off x="4323513" y="100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{B2E1B208-DF20-45AC-A4BB-E495237F020C}</a:tableStyleId>
              </a:tblPr>
              <a:tblGrid>
                <a:gridCol w="1219150"/>
                <a:gridCol w="1156325"/>
                <a:gridCol w="1978375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Platform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Users/Followers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D29A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Notes</a:t>
                      </a:r>
                      <a:endParaRPr b="1" sz="1000">
                        <a:solidFill>
                          <a:srgbClr val="FFD29A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434343"/>
                    </a:solidFill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Steam Wishlists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1,500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Lots of dry powder here - we haven't released a demo or participated in a festival.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Mailing List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2,700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Small audience but high CTR indicative of our quality. 37% open, 7% click through rate.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Fiz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Users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(Previous Game)</a:t>
                      </a:r>
                      <a:endParaRPr sz="7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Cur. Installs: 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11,000</a:t>
                      </a:r>
                      <a:endParaRPr sz="8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MAU:</a:t>
                      </a: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1,000</a:t>
                      </a:r>
                      <a:endParaRPr sz="8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 advertise Thirsty Heroes via in-game news. Organic App Store / store listing links will impact many additional users.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KS Backers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1,200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Many super fans and evangelists here.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Discord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250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Zero marketing outside of KS. We have an in-server version of the game with weekly leaderboards that players enjoy.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Facebook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2,000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Organic growth from our previous game, Fiz.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 / Twitter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1,000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Organic growth from our previous game, Fiz.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TikTok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Created and used only during recent Kickstarter campaign.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Twitch</a:t>
                      </a:r>
                      <a:endParaRPr sz="1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60</a:t>
                      </a:r>
                      <a:endParaRPr sz="10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Infrequent dev streams.</a:t>
                      </a: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We are e</a:t>
                      </a: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xperienced </a:t>
                      </a: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doing them </a:t>
                      </a:r>
                      <a:r>
                        <a:rPr lang="en" sz="700">
                          <a:solidFill>
                            <a:schemeClr val="accen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and look forward to more engagement as our audience grows.</a:t>
                      </a:r>
                      <a:endParaRPr sz="700">
                        <a:solidFill>
                          <a:schemeClr val="accen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3" name="Google Shape;3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00" y="3997611"/>
            <a:ext cx="1690175" cy="3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425" y="1052975"/>
            <a:ext cx="548701" cy="679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8"/>
          <p:cNvSpPr txBox="1"/>
          <p:nvPr/>
        </p:nvSpPr>
        <p:spPr>
          <a:xfrm>
            <a:off x="86325" y="1678725"/>
            <a:ext cx="35910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Even w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ithout dedicated marketing efforts, we have cultivated a small but loyal following through personal and earnest engagement.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have the skills to maintain and grow this audience given the opportunity.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6" name="Google Shape;356;p38"/>
          <p:cNvPicPr preferRelativeResize="0"/>
          <p:nvPr/>
        </p:nvPicPr>
        <p:blipFill rotWithShape="1">
          <a:blip r:embed="rId5">
            <a:alphaModFix/>
          </a:blip>
          <a:srcRect b="0" l="-900" r="899" t="0"/>
          <a:stretch/>
        </p:blipFill>
        <p:spPr>
          <a:xfrm>
            <a:off x="135400" y="3128057"/>
            <a:ext cx="1785125" cy="8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400" y="4429380"/>
            <a:ext cx="2278926" cy="5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5400" y="2995944"/>
            <a:ext cx="2113000" cy="12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4925" y="4162648"/>
            <a:ext cx="1841175" cy="9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8"/>
          <p:cNvSpPr/>
          <p:nvPr/>
        </p:nvSpPr>
        <p:spPr>
          <a:xfrm>
            <a:off x="300" y="650"/>
            <a:ext cx="88002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629" y="392626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080" y="392626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395" y="392626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709" y="392626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023" y="392081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505" y="392081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54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385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2462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250" y="90267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250" y="333023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250" y="2111014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2626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314" y="3926261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9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9"/>
          <p:cNvSpPr txBox="1"/>
          <p:nvPr>
            <p:ph type="title"/>
          </p:nvPr>
        </p:nvSpPr>
        <p:spPr>
          <a:xfrm>
            <a:off x="166625" y="6242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Summary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/>
          <p:nvPr/>
        </p:nvSpPr>
        <p:spPr>
          <a:xfrm>
            <a:off x="1908475" y="905410"/>
            <a:ext cx="5372100" cy="3979800"/>
          </a:xfrm>
          <a:prstGeom prst="rect">
            <a:avLst/>
          </a:prstGeom>
          <a:solidFill>
            <a:srgbClr val="EEE4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5925" y="762548"/>
            <a:ext cx="1143000" cy="42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94800" y="762548"/>
            <a:ext cx="1143000" cy="42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1941175" y="4894910"/>
            <a:ext cx="5306700" cy="81600"/>
          </a:xfrm>
          <a:prstGeom prst="rect">
            <a:avLst/>
          </a:prstGeom>
          <a:solidFill>
            <a:srgbClr val="6A4C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39"/>
          <p:cNvSpPr/>
          <p:nvPr/>
        </p:nvSpPr>
        <p:spPr>
          <a:xfrm>
            <a:off x="1935725" y="4867635"/>
            <a:ext cx="5306700" cy="27300"/>
          </a:xfrm>
          <a:prstGeom prst="rect">
            <a:avLst/>
          </a:prstGeom>
          <a:solidFill>
            <a:srgbClr val="D7CD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6" name="Google Shape;386;p39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2104827" y="1362100"/>
            <a:ext cx="1219200" cy="10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/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6112347" y="2791597"/>
            <a:ext cx="1058975" cy="12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0000" y="3246750"/>
            <a:ext cx="1411425" cy="197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9"/>
          <p:cNvSpPr txBox="1"/>
          <p:nvPr/>
        </p:nvSpPr>
        <p:spPr>
          <a:xfrm>
            <a:off x="2082825" y="1025123"/>
            <a:ext cx="519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Thirsty Heroes is fun and has broad appeal.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90" name="Google Shape;390;p39"/>
          <p:cNvGrpSpPr/>
          <p:nvPr/>
        </p:nvGrpSpPr>
        <p:grpSpPr>
          <a:xfrm>
            <a:off x="2680599" y="1362100"/>
            <a:ext cx="3877928" cy="446843"/>
            <a:chOff x="-657100" y="1251925"/>
            <a:chExt cx="3400200" cy="868500"/>
          </a:xfrm>
        </p:grpSpPr>
        <p:sp>
          <p:nvSpPr>
            <p:cNvPr id="391" name="Google Shape;391;p39"/>
            <p:cNvSpPr/>
            <p:nvPr/>
          </p:nvSpPr>
          <p:spPr>
            <a:xfrm flipH="1">
              <a:off x="-657100" y="1280597"/>
              <a:ext cx="3400200" cy="839700"/>
            </a:xfrm>
            <a:prstGeom prst="homePlate">
              <a:avLst>
                <a:gd fmla="val 50000" name="adj"/>
              </a:avLst>
            </a:prstGeom>
            <a:solidFill>
              <a:srgbClr val="6AA84F"/>
            </a:solidFill>
            <a:ln cap="flat" cmpd="sng" w="19050">
              <a:solidFill>
                <a:srgbClr val="2F2F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2" name="Google Shape;392;p39"/>
            <p:cNvSpPr txBox="1"/>
            <p:nvPr/>
          </p:nvSpPr>
          <p:spPr>
            <a:xfrm>
              <a:off x="-221874" y="1251925"/>
              <a:ext cx="2894100" cy="868500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r="54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Accessible design, quick play, and light-hearted story exploit a market opportunity for deckbuilding roguelikes.</a:t>
              </a:r>
              <a:endPara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3" name="Google Shape;393;p39"/>
            <p:cNvSpPr txBox="1"/>
            <p:nvPr/>
          </p:nvSpPr>
          <p:spPr>
            <a:xfrm flipH="1">
              <a:off x="-533511" y="1260933"/>
              <a:ext cx="254700" cy="837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4" name="Google Shape;394;p39"/>
          <p:cNvGrpSpPr/>
          <p:nvPr/>
        </p:nvGrpSpPr>
        <p:grpSpPr>
          <a:xfrm>
            <a:off x="2731924" y="2666771"/>
            <a:ext cx="3826603" cy="446843"/>
            <a:chOff x="-657182" y="1251923"/>
            <a:chExt cx="3555001" cy="868500"/>
          </a:xfrm>
        </p:grpSpPr>
        <p:sp>
          <p:nvSpPr>
            <p:cNvPr id="395" name="Google Shape;395;p39"/>
            <p:cNvSpPr/>
            <p:nvPr/>
          </p:nvSpPr>
          <p:spPr>
            <a:xfrm flipH="1">
              <a:off x="-657182" y="1280580"/>
              <a:ext cx="3555000" cy="839700"/>
            </a:xfrm>
            <a:prstGeom prst="homePlate">
              <a:avLst>
                <a:gd fmla="val 50000" name="adj"/>
              </a:avLst>
            </a:prstGeom>
            <a:solidFill>
              <a:srgbClr val="3C78D8"/>
            </a:solidFill>
            <a:ln cap="flat" cmpd="sng" w="19050">
              <a:solidFill>
                <a:srgbClr val="2F2F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6" name="Google Shape;396;p39"/>
            <p:cNvSpPr txBox="1"/>
            <p:nvPr/>
          </p:nvSpPr>
          <p:spPr>
            <a:xfrm>
              <a:off x="-221881" y="1251923"/>
              <a:ext cx="3119700" cy="868500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r="54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Production</a:t>
              </a: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plan with modest schedule, pace, and scope.</a:t>
              </a:r>
              <a:b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Remaining work: mostly adding content to existing loop.</a:t>
              </a:r>
              <a:endPara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7" name="Google Shape;397;p39"/>
            <p:cNvSpPr txBox="1"/>
            <p:nvPr/>
          </p:nvSpPr>
          <p:spPr>
            <a:xfrm flipH="1">
              <a:off x="-533511" y="1279274"/>
              <a:ext cx="254700" cy="837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98" name="Google Shape;398;p39"/>
          <p:cNvSpPr txBox="1"/>
          <p:nvPr/>
        </p:nvSpPr>
        <p:spPr>
          <a:xfrm>
            <a:off x="2082825" y="2339475"/>
            <a:ext cx="519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 have a realistic production plan.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99" name="Google Shape;399;p39"/>
          <p:cNvGrpSpPr/>
          <p:nvPr/>
        </p:nvGrpSpPr>
        <p:grpSpPr>
          <a:xfrm>
            <a:off x="2761524" y="3916278"/>
            <a:ext cx="3797003" cy="440008"/>
            <a:chOff x="-657100" y="1251913"/>
            <a:chExt cx="3400200" cy="882840"/>
          </a:xfrm>
        </p:grpSpPr>
        <p:sp>
          <p:nvSpPr>
            <p:cNvPr id="400" name="Google Shape;400;p39"/>
            <p:cNvSpPr/>
            <p:nvPr/>
          </p:nvSpPr>
          <p:spPr>
            <a:xfrm flipH="1">
              <a:off x="-657100" y="1280597"/>
              <a:ext cx="3400200" cy="839700"/>
            </a:xfrm>
            <a:prstGeom prst="homePlate">
              <a:avLst>
                <a:gd fmla="val 50000" name="adj"/>
              </a:avLst>
            </a:prstGeom>
            <a:solidFill>
              <a:srgbClr val="9900FF"/>
            </a:solidFill>
            <a:ln cap="flat" cmpd="sng" w="19050">
              <a:solidFill>
                <a:srgbClr val="2F2F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1" name="Google Shape;401;p39"/>
            <p:cNvSpPr txBox="1"/>
            <p:nvPr/>
          </p:nvSpPr>
          <p:spPr>
            <a:xfrm>
              <a:off x="-221875" y="1251913"/>
              <a:ext cx="2925300" cy="868500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r="54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We are nice people with proven experience shipping </a:t>
              </a: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similarly-scoped games.</a:t>
              </a:r>
              <a:endParaRPr b="1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2" name="Google Shape;402;p39"/>
            <p:cNvSpPr txBox="1"/>
            <p:nvPr/>
          </p:nvSpPr>
          <p:spPr>
            <a:xfrm flipH="1">
              <a:off x="-533511" y="1270154"/>
              <a:ext cx="254700" cy="864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03" name="Google Shape;403;p39"/>
          <p:cNvSpPr txBox="1"/>
          <p:nvPr/>
        </p:nvSpPr>
        <p:spPr>
          <a:xfrm>
            <a:off x="2082825" y="3583043"/>
            <a:ext cx="439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 are excellent partners to make this game.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04" name="Google Shape;404;p39"/>
          <p:cNvGrpSpPr/>
          <p:nvPr/>
        </p:nvGrpSpPr>
        <p:grpSpPr>
          <a:xfrm>
            <a:off x="3137925" y="1834882"/>
            <a:ext cx="3420601" cy="468035"/>
            <a:chOff x="-657100" y="1251913"/>
            <a:chExt cx="3400200" cy="868500"/>
          </a:xfrm>
        </p:grpSpPr>
        <p:sp>
          <p:nvSpPr>
            <p:cNvPr id="405" name="Google Shape;405;p39"/>
            <p:cNvSpPr/>
            <p:nvPr/>
          </p:nvSpPr>
          <p:spPr>
            <a:xfrm flipH="1">
              <a:off x="-657100" y="1280597"/>
              <a:ext cx="3400200" cy="839700"/>
            </a:xfrm>
            <a:prstGeom prst="homePlate">
              <a:avLst>
                <a:gd fmla="val 50000" name="adj"/>
              </a:avLst>
            </a:prstGeom>
            <a:solidFill>
              <a:srgbClr val="6AA84F"/>
            </a:solidFill>
            <a:ln cap="flat" cmpd="sng" w="19050">
              <a:solidFill>
                <a:srgbClr val="2F2F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" name="Google Shape;406;p39"/>
            <p:cNvSpPr txBox="1"/>
            <p:nvPr/>
          </p:nvSpPr>
          <p:spPr>
            <a:xfrm>
              <a:off x="-221875" y="1251913"/>
              <a:ext cx="2925300" cy="868500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r="54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Mobile market raises revenue </a:t>
              </a: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ceiling beyond Steam.</a:t>
              </a:r>
              <a:endPara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7" name="Google Shape;407;p39"/>
            <p:cNvSpPr txBox="1"/>
            <p:nvPr/>
          </p:nvSpPr>
          <p:spPr>
            <a:xfrm flipH="1">
              <a:off x="-533511" y="1294174"/>
              <a:ext cx="254700" cy="799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8" name="Google Shape;408;p39"/>
          <p:cNvGrpSpPr/>
          <p:nvPr/>
        </p:nvGrpSpPr>
        <p:grpSpPr>
          <a:xfrm>
            <a:off x="3137926" y="3144480"/>
            <a:ext cx="3420622" cy="435818"/>
            <a:chOff x="-657182" y="1251923"/>
            <a:chExt cx="3555001" cy="891608"/>
          </a:xfrm>
        </p:grpSpPr>
        <p:sp>
          <p:nvSpPr>
            <p:cNvPr id="409" name="Google Shape;409;p39"/>
            <p:cNvSpPr/>
            <p:nvPr/>
          </p:nvSpPr>
          <p:spPr>
            <a:xfrm flipH="1">
              <a:off x="-657182" y="1280580"/>
              <a:ext cx="3555000" cy="839700"/>
            </a:xfrm>
            <a:prstGeom prst="homePlate">
              <a:avLst>
                <a:gd fmla="val 50000" name="adj"/>
              </a:avLst>
            </a:prstGeom>
            <a:solidFill>
              <a:srgbClr val="3C78D8"/>
            </a:solidFill>
            <a:ln cap="flat" cmpd="sng" w="19050">
              <a:solidFill>
                <a:srgbClr val="2F2F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39"/>
            <p:cNvSpPr txBox="1"/>
            <p:nvPr/>
          </p:nvSpPr>
          <p:spPr>
            <a:xfrm>
              <a:off x="-221881" y="1251923"/>
              <a:ext cx="3119700" cy="868500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r="54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Extensible design allows for future expansion:</a:t>
              </a:r>
              <a:b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New dungeons, new items, daily leaderboard, etc.</a:t>
              </a:r>
              <a:endPara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1" name="Google Shape;411;p39"/>
            <p:cNvSpPr txBox="1"/>
            <p:nvPr/>
          </p:nvSpPr>
          <p:spPr>
            <a:xfrm flipH="1">
              <a:off x="-533511" y="1261831"/>
              <a:ext cx="254700" cy="881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12" name="Google Shape;41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5351" y="3049562"/>
            <a:ext cx="495400" cy="5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39"/>
          <p:cNvGrpSpPr/>
          <p:nvPr/>
        </p:nvGrpSpPr>
        <p:grpSpPr>
          <a:xfrm>
            <a:off x="3137905" y="4381573"/>
            <a:ext cx="3420601" cy="440008"/>
            <a:chOff x="-657100" y="1251913"/>
            <a:chExt cx="3400200" cy="882840"/>
          </a:xfrm>
        </p:grpSpPr>
        <p:sp>
          <p:nvSpPr>
            <p:cNvPr id="414" name="Google Shape;414;p39"/>
            <p:cNvSpPr/>
            <p:nvPr/>
          </p:nvSpPr>
          <p:spPr>
            <a:xfrm flipH="1">
              <a:off x="-657100" y="1280597"/>
              <a:ext cx="3400200" cy="839700"/>
            </a:xfrm>
            <a:prstGeom prst="homePlate">
              <a:avLst>
                <a:gd fmla="val 50000" name="adj"/>
              </a:avLst>
            </a:prstGeom>
            <a:solidFill>
              <a:srgbClr val="9900FF"/>
            </a:solidFill>
            <a:ln cap="flat" cmpd="sng" w="19050">
              <a:solidFill>
                <a:srgbClr val="2F2F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5" name="Google Shape;415;p39"/>
            <p:cNvSpPr txBox="1"/>
            <p:nvPr/>
          </p:nvSpPr>
          <p:spPr>
            <a:xfrm>
              <a:off x="-221875" y="1251913"/>
              <a:ext cx="2925300" cy="868500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r="5400000" dist="952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Our team has worked together for over a decade, with</a:t>
              </a:r>
              <a:b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elf-publishing success and many happy clients.</a:t>
              </a:r>
              <a:endParaRPr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6" name="Google Shape;416;p39"/>
            <p:cNvSpPr txBox="1"/>
            <p:nvPr/>
          </p:nvSpPr>
          <p:spPr>
            <a:xfrm flipH="1">
              <a:off x="-533511" y="1270154"/>
              <a:ext cx="254700" cy="864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7" name="Google Shape;417;p39"/>
          <p:cNvSpPr/>
          <p:nvPr/>
        </p:nvSpPr>
        <p:spPr>
          <a:xfrm>
            <a:off x="308" y="658"/>
            <a:ext cx="91407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0"/>
          <p:cNvSpPr txBox="1"/>
          <p:nvPr>
            <p:ph type="title"/>
          </p:nvPr>
        </p:nvSpPr>
        <p:spPr>
          <a:xfrm>
            <a:off x="2077488" y="179295"/>
            <a:ext cx="5604900" cy="627000"/>
          </a:xfrm>
          <a:prstGeom prst="rect">
            <a:avLst/>
          </a:prstGeom>
          <a:solidFill>
            <a:srgbClr val="522F4C"/>
          </a:solidFill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Thank you for yo</a:t>
            </a:r>
            <a:r>
              <a:rPr lang="en" sz="2700">
                <a:solidFill>
                  <a:srgbClr val="FFFFFF"/>
                </a:solidFill>
              </a:rPr>
              <a:t>u</a:t>
            </a:r>
            <a:r>
              <a:rPr lang="en" sz="2700">
                <a:solidFill>
                  <a:srgbClr val="FFFFFF"/>
                </a:solidFill>
              </a:rPr>
              <a:t>r consideration! 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40"/>
          <p:cNvSpPr/>
          <p:nvPr/>
        </p:nvSpPr>
        <p:spPr>
          <a:xfrm>
            <a:off x="3483425" y="975350"/>
            <a:ext cx="2734500" cy="33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omfortaa Medium"/>
                <a:ea typeface="Comfortaa Medium"/>
                <a:cs typeface="Comfortaa Medium"/>
                <a:sym typeface="Comfortaa Medium"/>
              </a:rPr>
              <a:t>This is going to be fun!</a:t>
            </a:r>
            <a:endParaRPr sz="15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425" name="Google Shape;42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362" y="48145"/>
            <a:ext cx="784150" cy="97120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0"/>
          <p:cNvSpPr/>
          <p:nvPr/>
        </p:nvSpPr>
        <p:spPr>
          <a:xfrm>
            <a:off x="5773500" y="3188200"/>
            <a:ext cx="3254700" cy="1837800"/>
          </a:xfrm>
          <a:prstGeom prst="rect">
            <a:avLst/>
          </a:prstGeom>
          <a:solidFill>
            <a:srgbClr val="000000">
              <a:alpha val="6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Website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u="sng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https://thirstyheroes.com</a:t>
            </a:r>
            <a:endParaRPr sz="11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Steam 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u="sng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https://store.steampowered.com/app/1247470/</a:t>
            </a:r>
            <a:endParaRPr sz="11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Discord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u="sng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https://bitbybitstudios.com/discord</a:t>
            </a:r>
            <a:endParaRPr sz="1100" u="sng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Contact Sean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u="sng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sean@bitbybitstudios.com</a:t>
            </a:r>
            <a:endParaRPr sz="11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6054713" y="4322375"/>
            <a:ext cx="3684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Savior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 •  2D Metroidvania	    •  PC (Steam)</a:t>
            </a:r>
            <a:endParaRPr sz="1000">
              <a:solidFill>
                <a:srgbClr val="C7C7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 •  Contract 2022-2024	    •  In development </a:t>
            </a:r>
            <a:endParaRPr sz="1000">
              <a:solidFill>
                <a:srgbClr val="C7C7C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type="title"/>
          </p:nvPr>
        </p:nvSpPr>
        <p:spPr>
          <a:xfrm>
            <a:off x="726000" y="81300"/>
            <a:ext cx="87588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Bit By Bit Studios, LLC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Established 2012     Portland, Oregon USA</a:t>
            </a:r>
            <a:endParaRPr sz="1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184363" y="4316263"/>
            <a:ext cx="372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Fiz: The Brewery Management Game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 •  Released 2014	•  iOS/Android</a:t>
            </a:r>
            <a:endParaRPr>
              <a:solidFill>
                <a:srgbClr val="C7C7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 •  4.</a:t>
            </a: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4/5</a:t>
            </a: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 Store Rating 	</a:t>
            </a:r>
            <a:r>
              <a:rPr lang="en" sz="1000">
                <a:solidFill>
                  <a:srgbClr val="C7C7C7"/>
                </a:solidFill>
                <a:latin typeface="Roboto"/>
                <a:ea typeface="Roboto"/>
                <a:cs typeface="Roboto"/>
                <a:sym typeface="Roboto"/>
              </a:rPr>
              <a:t>•  200K+ Paid Downloads</a:t>
            </a:r>
            <a:endParaRPr sz="1000">
              <a:solidFill>
                <a:srgbClr val="C7C7C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75" y="4322373"/>
            <a:ext cx="730675" cy="7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158050" y="950315"/>
            <a:ext cx="7895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Professional duo with decades of experience and 15 years of collaboration.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6525" y="4382918"/>
            <a:ext cx="12192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455" y="1517850"/>
            <a:ext cx="2952300" cy="215508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" name="Google Shape;80;p15"/>
          <p:cNvSpPr txBox="1"/>
          <p:nvPr/>
        </p:nvSpPr>
        <p:spPr>
          <a:xfrm>
            <a:off x="4636948" y="2650725"/>
            <a:ext cx="3870000" cy="13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Experience </a:t>
            </a:r>
            <a:r>
              <a:rPr lang="en" sz="17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(Zynga, Keywords Studio)</a:t>
            </a:r>
            <a:endParaRPr sz="17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Tomb Raider Series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Tony Hawk Series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Minecraft Legends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FarmVille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636940" y="1461000"/>
            <a:ext cx="29523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Sean Sanders</a:t>
            </a:r>
            <a:endParaRPr sz="17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Programming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Design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Business Admin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6752860" y="1461000"/>
            <a:ext cx="29523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Kelly O'Donnell</a:t>
            </a:r>
            <a:endParaRPr sz="13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Art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Design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Support</a:t>
            </a:r>
            <a:endParaRPr sz="13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92600" y="3869863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Notable Projects</a:t>
            </a:r>
            <a:endParaRPr sz="1200">
              <a:solidFill>
                <a:srgbClr val="FFD29A"/>
              </a:solidFill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22974">
            <a:off x="2948105" y="3084274"/>
            <a:ext cx="1084975" cy="9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" y="212"/>
            <a:ext cx="730676" cy="90498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>
            <a:off x="730675" y="650"/>
            <a:ext cx="1554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1503" l="0" r="0" t="1512"/>
          <a:stretch/>
        </p:blipFill>
        <p:spPr>
          <a:xfrm>
            <a:off x="12050" y="758125"/>
            <a:ext cx="9119899" cy="43853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>
            <p:ph type="title"/>
          </p:nvPr>
        </p:nvSpPr>
        <p:spPr>
          <a:xfrm>
            <a:off x="176225" y="8127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Thirsty Heroes Design Overview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2633750" y="1275300"/>
            <a:ext cx="5693700" cy="29859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"I want to play Diablo 4 but…"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"I don't have time."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"It looks too complicated."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"I'm not in the mood for a dark theme."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D29A"/>
                </a:solidFill>
              </a:rPr>
              <a:t>Answer:</a:t>
            </a:r>
            <a:r>
              <a:rPr lang="en" sz="1300">
                <a:solidFill>
                  <a:schemeClr val="dk1"/>
                </a:solidFill>
              </a:rPr>
              <a:t> </a:t>
            </a:r>
            <a:r>
              <a:rPr lang="en" sz="1300">
                <a:solidFill>
                  <a:schemeClr val="dk1"/>
                </a:solidFill>
              </a:rPr>
              <a:t>Evoke the feeling of loot-driven ARPG, adapted to </a:t>
            </a:r>
            <a:r>
              <a:rPr lang="en" sz="1300">
                <a:solidFill>
                  <a:schemeClr val="dk1"/>
                </a:solidFill>
              </a:rPr>
              <a:t>simplified</a:t>
            </a:r>
            <a:r>
              <a:rPr lang="en" sz="1300">
                <a:solidFill>
                  <a:schemeClr val="dk1"/>
                </a:solidFill>
              </a:rPr>
              <a:t> roguelike so it's consumable for busy gamers or newcomers to the genre.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D29A"/>
                </a:solidFill>
              </a:rPr>
              <a:t>Design Focus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Keep it Simple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Accessible RPG Mechanics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Lite Deckbuilding</a:t>
            </a:r>
            <a:endParaRPr sz="1300"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Turn-Based Combat with </a:t>
            </a:r>
            <a:r>
              <a:rPr lang="en" sz="1300">
                <a:solidFill>
                  <a:srgbClr val="FFFFFF"/>
                </a:solidFill>
              </a:rPr>
              <a:t>Rock Paper Scissors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300" y="650"/>
            <a:ext cx="26334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1503" l="0" r="0" t="1512"/>
          <a:stretch/>
        </p:blipFill>
        <p:spPr>
          <a:xfrm>
            <a:off x="12050" y="758125"/>
            <a:ext cx="9119899" cy="438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>
            <p:ph type="title"/>
          </p:nvPr>
        </p:nvSpPr>
        <p:spPr>
          <a:xfrm>
            <a:off x="176225" y="8127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1. </a:t>
            </a:r>
            <a:r>
              <a:rPr lang="en" sz="3200">
                <a:solidFill>
                  <a:srgbClr val="FFFFFF"/>
                </a:solidFill>
              </a:rPr>
              <a:t>Keep it Simple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2649175" y="1284450"/>
            <a:ext cx="4560300" cy="29064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29A"/>
                </a:solidFill>
              </a:rPr>
              <a:t>Keep essential dungeon crawler elements</a:t>
            </a:r>
            <a:endParaRPr sz="1600">
              <a:solidFill>
                <a:srgbClr val="FFD29A"/>
              </a:solidFill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Equip hero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Crawl dungeon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Get loot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29A"/>
                </a:solidFill>
              </a:rPr>
              <a:t>Lose the rest</a:t>
            </a:r>
            <a:endParaRPr sz="2400">
              <a:solidFill>
                <a:srgbClr val="FFD29A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r>
              <a:rPr lang="en" sz="1500">
                <a:solidFill>
                  <a:srgbClr val="FFFFFF"/>
                </a:solidFill>
              </a:rPr>
              <a:t>🚫	</a:t>
            </a:r>
            <a:r>
              <a:rPr lang="en" sz="1500">
                <a:solidFill>
                  <a:schemeClr val="dk1"/>
                </a:solidFill>
              </a:rPr>
              <a:t>Inventory / </a:t>
            </a:r>
            <a:r>
              <a:rPr lang="en" sz="1500">
                <a:solidFill>
                  <a:srgbClr val="FFFFFF"/>
                </a:solidFill>
              </a:rPr>
              <a:t>s</a:t>
            </a:r>
            <a:r>
              <a:rPr lang="en" sz="1500">
                <a:solidFill>
                  <a:srgbClr val="FFFFFF"/>
                </a:solidFill>
              </a:rPr>
              <a:t>orting dropped loot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🚫	</a:t>
            </a:r>
            <a:r>
              <a:rPr lang="en" sz="1500">
                <a:solidFill>
                  <a:srgbClr val="FFFFFF"/>
                </a:solidFill>
              </a:rPr>
              <a:t>Branching dungeon paths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🚫	Hero / team management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300" y="650"/>
            <a:ext cx="29709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1503" l="0" r="0" t="1512"/>
          <a:stretch/>
        </p:blipFill>
        <p:spPr>
          <a:xfrm>
            <a:off x="0" y="758125"/>
            <a:ext cx="9119899" cy="438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>
            <p:ph type="title"/>
          </p:nvPr>
        </p:nvSpPr>
        <p:spPr>
          <a:xfrm>
            <a:off x="176225" y="81275"/>
            <a:ext cx="69765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2. Accessible RPG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052650" y="1028625"/>
            <a:ext cx="3038700" cy="6609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D29A"/>
                </a:solidFill>
              </a:rPr>
              <a:t>Hero design distilled to the essentials.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Result: Variety without analysis paralysis.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92850" y="1801600"/>
            <a:ext cx="1222500" cy="677100"/>
          </a:xfrm>
          <a:prstGeom prst="rect">
            <a:avLst/>
          </a:prstGeom>
          <a:solidFill>
            <a:srgbClr val="000000">
              <a:alpha val="60000"/>
            </a:srgbClr>
          </a:solidFill>
          <a:ln cap="flat" cmpd="sng" w="9525">
            <a:solidFill>
              <a:srgbClr val="FFD2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3 Hero Attributes</a:t>
            </a:r>
            <a:endParaRPr sz="16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4" name="Google Shape;114;p18"/>
          <p:cNvCxnSpPr/>
          <p:nvPr/>
        </p:nvCxnSpPr>
        <p:spPr>
          <a:xfrm>
            <a:off x="738175" y="2529175"/>
            <a:ext cx="463200" cy="1287300"/>
          </a:xfrm>
          <a:prstGeom prst="straightConnector1">
            <a:avLst/>
          </a:prstGeom>
          <a:noFill/>
          <a:ln cap="flat" cmpd="sng" w="28575">
            <a:solidFill>
              <a:srgbClr val="FFD2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" name="Google Shape;115;p18"/>
          <p:cNvSpPr txBox="1"/>
          <p:nvPr/>
        </p:nvSpPr>
        <p:spPr>
          <a:xfrm>
            <a:off x="2512650" y="1936300"/>
            <a:ext cx="1367700" cy="677100"/>
          </a:xfrm>
          <a:prstGeom prst="rect">
            <a:avLst/>
          </a:prstGeom>
          <a:solidFill>
            <a:srgbClr val="000000">
              <a:alpha val="60000"/>
            </a:srgbClr>
          </a:solidFill>
          <a:ln cap="flat" cmpd="sng" w="9525">
            <a:solidFill>
              <a:srgbClr val="FFD2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2 Inventory Slots</a:t>
            </a:r>
            <a:endParaRPr sz="16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6" name="Google Shape;116;p18"/>
          <p:cNvCxnSpPr/>
          <p:nvPr/>
        </p:nvCxnSpPr>
        <p:spPr>
          <a:xfrm flipH="1">
            <a:off x="2732600" y="2600200"/>
            <a:ext cx="117300" cy="1037400"/>
          </a:xfrm>
          <a:prstGeom prst="straightConnector1">
            <a:avLst/>
          </a:prstGeom>
          <a:noFill/>
          <a:ln cap="flat" cmpd="sng" w="28575">
            <a:solidFill>
              <a:srgbClr val="FFD2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" name="Google Shape;117;p18"/>
          <p:cNvSpPr txBox="1"/>
          <p:nvPr/>
        </p:nvSpPr>
        <p:spPr>
          <a:xfrm>
            <a:off x="6233625" y="4412350"/>
            <a:ext cx="1367700" cy="677100"/>
          </a:xfrm>
          <a:prstGeom prst="rect">
            <a:avLst/>
          </a:prstGeom>
          <a:solidFill>
            <a:srgbClr val="000000">
              <a:alpha val="60000"/>
            </a:srgbClr>
          </a:solidFill>
          <a:ln cap="flat" cmpd="sng" w="9525">
            <a:solidFill>
              <a:srgbClr val="FFD2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D29A"/>
                </a:solidFill>
                <a:latin typeface="Roboto"/>
                <a:ea typeface="Roboto"/>
                <a:cs typeface="Roboto"/>
                <a:sym typeface="Roboto"/>
              </a:rPr>
              <a:t>1 Passive Ability</a:t>
            </a:r>
            <a:endParaRPr sz="1600">
              <a:solidFill>
                <a:srgbClr val="FFD2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8" name="Google Shape;118;p18"/>
          <p:cNvCxnSpPr/>
          <p:nvPr/>
        </p:nvCxnSpPr>
        <p:spPr>
          <a:xfrm rot="10800000">
            <a:off x="2457825" y="5002225"/>
            <a:ext cx="3775800" cy="24600"/>
          </a:xfrm>
          <a:prstGeom prst="straightConnector1">
            <a:avLst/>
          </a:prstGeom>
          <a:noFill/>
          <a:ln cap="flat" cmpd="sng" w="28575">
            <a:solidFill>
              <a:srgbClr val="FFD2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" name="Google Shape;119;p18"/>
          <p:cNvSpPr/>
          <p:nvPr/>
        </p:nvSpPr>
        <p:spPr>
          <a:xfrm>
            <a:off x="300" y="650"/>
            <a:ext cx="33138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b="6517" l="0" r="0" t="10238"/>
          <a:stretch/>
        </p:blipFill>
        <p:spPr>
          <a:xfrm>
            <a:off x="0" y="880225"/>
            <a:ext cx="9144000" cy="42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/>
          <p:cNvSpPr txBox="1"/>
          <p:nvPr>
            <p:ph type="title"/>
          </p:nvPr>
        </p:nvSpPr>
        <p:spPr>
          <a:xfrm>
            <a:off x="176225" y="81275"/>
            <a:ext cx="86208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3. Lite Deckbuilding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4412875" y="1406975"/>
            <a:ext cx="4548000" cy="30351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D29A"/>
                </a:solidFill>
              </a:rPr>
              <a:t>Deck building with many cards is </a:t>
            </a:r>
            <a:r>
              <a:rPr lang="en" sz="1500">
                <a:solidFill>
                  <a:srgbClr val="FFD29A"/>
                </a:solidFill>
              </a:rPr>
              <a:t>fun, but complex.</a:t>
            </a:r>
            <a:endParaRPr sz="1500">
              <a:solidFill>
                <a:srgbClr val="FFD29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D29A"/>
                </a:solidFill>
              </a:rPr>
              <a:t>Simpler approach: </a:t>
            </a:r>
            <a:r>
              <a:rPr lang="en" sz="1500">
                <a:solidFill>
                  <a:srgbClr val="FFD29A"/>
                </a:solidFill>
              </a:rPr>
              <a:t>generate deck during combat.</a:t>
            </a:r>
            <a:endParaRPr sz="1500">
              <a:solidFill>
                <a:srgbClr val="FFD29A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Start with 10 regular </a:t>
            </a:r>
            <a:r>
              <a:rPr i="1" lang="en" sz="1300">
                <a:solidFill>
                  <a:schemeClr val="dk1"/>
                </a:solidFill>
              </a:rPr>
              <a:t>Attack</a:t>
            </a:r>
            <a:r>
              <a:rPr lang="en" sz="1300">
                <a:solidFill>
                  <a:schemeClr val="dk1"/>
                </a:solidFill>
              </a:rPr>
              <a:t> cards.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During combat, roll hero's      </a:t>
            </a:r>
            <a:r>
              <a:rPr i="1" lang="en" sz="1300">
                <a:solidFill>
                  <a:schemeClr val="dk1"/>
                </a:solidFill>
              </a:rPr>
              <a:t>Skill attribute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Success = gain </a:t>
            </a:r>
            <a:r>
              <a:rPr i="1" lang="en" sz="1300">
                <a:solidFill>
                  <a:schemeClr val="dk1"/>
                </a:solidFill>
              </a:rPr>
              <a:t>Skill Card </a:t>
            </a:r>
            <a:r>
              <a:rPr lang="en" sz="1300">
                <a:solidFill>
                  <a:schemeClr val="dk1"/>
                </a:solidFill>
              </a:rPr>
              <a:t>from weapon/armor.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Skill Cards are removed from deck after use.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D29A"/>
                </a:solidFill>
              </a:rPr>
              <a:t>Results:</a:t>
            </a:r>
            <a:endParaRPr sz="1500">
              <a:solidFill>
                <a:srgbClr val="FFD29A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Skill cards are weightier and more exciting.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Regular cards </a:t>
            </a:r>
            <a:r>
              <a:rPr lang="en" sz="1300">
                <a:solidFill>
                  <a:schemeClr val="dk1"/>
                </a:solidFill>
              </a:rPr>
              <a:t>can be </a:t>
            </a:r>
            <a:r>
              <a:rPr lang="en" sz="1300">
                <a:solidFill>
                  <a:schemeClr val="dk1"/>
                </a:solidFill>
              </a:rPr>
              <a:t>played quickly without much thought, entering RPS flow state.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25" y="1059000"/>
            <a:ext cx="4209174" cy="39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8587" y="2526499"/>
            <a:ext cx="163500" cy="1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300" y="650"/>
            <a:ext cx="36567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 txBox="1"/>
          <p:nvPr>
            <p:ph type="title"/>
          </p:nvPr>
        </p:nvSpPr>
        <p:spPr>
          <a:xfrm>
            <a:off x="176225" y="8127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4. RPS Combat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3">
            <a:alphaModFix/>
          </a:blip>
          <a:srcRect b="189" l="0" r="0" t="189"/>
          <a:stretch/>
        </p:blipFill>
        <p:spPr>
          <a:xfrm>
            <a:off x="1337950" y="1484325"/>
            <a:ext cx="6468101" cy="33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1256525" y="934300"/>
            <a:ext cx="6684300" cy="3936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Enemy shows potential </a:t>
            </a:r>
            <a:r>
              <a:rPr lang="en" sz="1300">
                <a:solidFill>
                  <a:srgbClr val="E06666"/>
                </a:solidFill>
              </a:rPr>
              <a:t>Attacks</a:t>
            </a:r>
            <a:r>
              <a:rPr lang="en" sz="1300">
                <a:solidFill>
                  <a:schemeClr val="dk1"/>
                </a:solidFill>
              </a:rPr>
              <a:t> and </a:t>
            </a:r>
            <a:r>
              <a:rPr lang="en" sz="1300">
                <a:solidFill>
                  <a:srgbClr val="FFD966"/>
                </a:solidFill>
              </a:rPr>
              <a:t>Defenses</a:t>
            </a:r>
            <a:r>
              <a:rPr lang="en" sz="1300">
                <a:solidFill>
                  <a:schemeClr val="dk1"/>
                </a:solidFill>
              </a:rPr>
              <a:t> as Targets.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139" name="Google Shape;139;p20"/>
          <p:cNvCxnSpPr/>
          <p:nvPr/>
        </p:nvCxnSpPr>
        <p:spPr>
          <a:xfrm flipH="1">
            <a:off x="3384150" y="1235575"/>
            <a:ext cx="895200" cy="17010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0"/>
          <p:cNvCxnSpPr/>
          <p:nvPr/>
        </p:nvCxnSpPr>
        <p:spPr>
          <a:xfrm>
            <a:off x="5458700" y="1217050"/>
            <a:ext cx="0" cy="1444800"/>
          </a:xfrm>
          <a:prstGeom prst="straightConnector1">
            <a:avLst/>
          </a:prstGeom>
          <a:noFill/>
          <a:ln cap="flat" cmpd="sng" w="1905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20"/>
          <p:cNvCxnSpPr/>
          <p:nvPr/>
        </p:nvCxnSpPr>
        <p:spPr>
          <a:xfrm flipH="1" rot="-5400000">
            <a:off x="5435613" y="2459650"/>
            <a:ext cx="469200" cy="423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0"/>
          <p:cNvCxnSpPr/>
          <p:nvPr/>
        </p:nvCxnSpPr>
        <p:spPr>
          <a:xfrm rot="5400000">
            <a:off x="5035700" y="2779075"/>
            <a:ext cx="561900" cy="284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20"/>
          <p:cNvSpPr/>
          <p:nvPr/>
        </p:nvSpPr>
        <p:spPr>
          <a:xfrm>
            <a:off x="300" y="650"/>
            <a:ext cx="3999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/>
          <p:nvPr/>
        </p:nvSpPr>
        <p:spPr>
          <a:xfrm>
            <a:off x="0" y="0"/>
            <a:ext cx="9144000" cy="905400"/>
          </a:xfrm>
          <a:prstGeom prst="rect">
            <a:avLst/>
          </a:prstGeom>
          <a:solidFill>
            <a:srgbClr val="522F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 txBox="1"/>
          <p:nvPr>
            <p:ph type="title"/>
          </p:nvPr>
        </p:nvSpPr>
        <p:spPr>
          <a:xfrm>
            <a:off x="176225" y="81275"/>
            <a:ext cx="8844900" cy="824100"/>
          </a:xfrm>
          <a:prstGeom prst="rect">
            <a:avLst/>
          </a:prstGeom>
          <a:effectLst>
            <a:outerShdw blurRad="57150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4. RPS Combat</a:t>
            </a:r>
            <a:endParaRPr sz="3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3">
            <a:alphaModFix/>
          </a:blip>
          <a:srcRect b="189" l="0" r="0" t="189"/>
          <a:stretch/>
        </p:blipFill>
        <p:spPr>
          <a:xfrm>
            <a:off x="1337950" y="1484325"/>
            <a:ext cx="6468101" cy="33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1256525" y="934300"/>
            <a:ext cx="6684300" cy="393600"/>
          </a:xfrm>
          <a:prstGeom prst="rect">
            <a:avLst/>
          </a:prstGeom>
          <a:noFill/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Player drags their card to a target, it resolves based on Rock/Paper/Scissors rules.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Playing against </a:t>
            </a:r>
            <a:r>
              <a:rPr lang="en" sz="1300">
                <a:solidFill>
                  <a:srgbClr val="FFD966"/>
                </a:solidFill>
              </a:rPr>
              <a:t>defense targets</a:t>
            </a:r>
            <a:r>
              <a:rPr lang="en" sz="1300">
                <a:solidFill>
                  <a:schemeClr val="dk1"/>
                </a:solidFill>
              </a:rPr>
              <a:t> performs an attack.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152" name="Google Shape;152;p21"/>
          <p:cNvCxnSpPr/>
          <p:nvPr/>
        </p:nvCxnSpPr>
        <p:spPr>
          <a:xfrm>
            <a:off x="4353450" y="1460950"/>
            <a:ext cx="1164300" cy="1844100"/>
          </a:xfrm>
          <a:prstGeom prst="straightConnector1">
            <a:avLst/>
          </a:prstGeom>
          <a:noFill/>
          <a:ln cap="flat" cmpd="sng" w="1905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Google Shape;153;p21"/>
          <p:cNvSpPr/>
          <p:nvPr/>
        </p:nvSpPr>
        <p:spPr>
          <a:xfrm>
            <a:off x="300" y="650"/>
            <a:ext cx="3999300" cy="65400"/>
          </a:xfrm>
          <a:prstGeom prst="rect">
            <a:avLst/>
          </a:prstGeom>
          <a:solidFill>
            <a:srgbClr val="945A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